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5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6" r:id="rId27"/>
    <p:sldId id="287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8" autoAdjust="0"/>
    <p:restoredTop sz="94660"/>
  </p:normalViewPr>
  <p:slideViewPr>
    <p:cSldViewPr snapToGrid="0">
      <p:cViewPr varScale="1">
        <p:scale>
          <a:sx n="88" d="100"/>
          <a:sy n="88" d="100"/>
        </p:scale>
        <p:origin x="40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7380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2071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9818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1678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3224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7657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67960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87001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58917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71889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7205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62832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5737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67518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52139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44606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83817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79149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15597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05240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09313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18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132930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397130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18972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705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2022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8915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5901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1405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7023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3110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981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7549F-44E6-448D-BD08-B566918D0EC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5C74E-50BD-4FC3-9A21-18483748947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7969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ТЕОРИЈА ОДЛУЧИВАЊА</a:t>
            </a:r>
            <a:endParaRPr lang="en-US" sz="4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sr-Cyrl-RS" sz="32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sr-Cyrl-R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проблема одлучивања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18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без априори вероватноћа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MINIMAX</a:t>
            </a: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критеријум (метод) – критеријум жаљења</a:t>
            </a:r>
          </a:p>
          <a:p>
            <a:pPr algn="just"/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Овај критеријум представља побољшање у односу на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MAXIMIN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критеријум. Жаљење је пропуштени профит због неизбора најбоље акције у циљу одигравања појединог стања. Доносилац одлуке ће изабрати ону акцију која у најлошијим околностима (када су трошкови максимални) даје најниже (минималне) трошкове, тј., бира најбољу акцију при најгорем стању, тј., тражи минимум у условима максималних трошкова.</a:t>
            </a:r>
          </a:p>
          <a:p>
            <a:pPr algn="just"/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Максимални профит за стање </a:t>
            </a:r>
            <a:r>
              <a:rPr lang="en-US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CS" baseline="-2500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је 600, за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стање </a:t>
            </a:r>
            <a:r>
              <a:rPr lang="en-US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CS" baseline="-2500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је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300 и за стање </a:t>
            </a:r>
            <a:r>
              <a:rPr lang="en-US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CS" baseline="-2500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је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100.</a:t>
            </a:r>
            <a:endParaRPr lang="en-US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Формира се следећа матрица жаљења:</a:t>
            </a:r>
          </a:p>
          <a:p>
            <a:pPr algn="just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3250" y="609600"/>
            <a:ext cx="2969009" cy="153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42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без априори вероватноћа</a:t>
            </a:r>
            <a:endParaRPr lang="en-US" sz="24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0701535"/>
              </p:ext>
            </p:extLst>
          </p:nvPr>
        </p:nvGraphicFramePr>
        <p:xfrm>
          <a:off x="903834" y="2536722"/>
          <a:ext cx="6877048" cy="181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9262">
                  <a:extLst>
                    <a:ext uri="{9D8B030D-6E8A-4147-A177-3AD203B41FA5}">
                      <a16:colId xmlns:a16="http://schemas.microsoft.com/office/drawing/2014/main" val="2311127601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98878527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731316893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169899748"/>
                    </a:ext>
                  </a:extLst>
                </a:gridCol>
              </a:tblGrid>
              <a:tr h="321784">
                <a:tc rowSpan="2">
                  <a:txBody>
                    <a:bodyPr/>
                    <a:lstStyle/>
                    <a:p>
                      <a:pPr algn="ctr"/>
                      <a:r>
                        <a:rPr lang="sr-Cyrl-RS" sz="1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z="1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587307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CS" sz="16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16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6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162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C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</a:t>
                      </a:r>
                      <a:endParaRPr lang="en-US" sz="1600" b="0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5739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303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4105380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3250" y="609600"/>
            <a:ext cx="2969009" cy="1536325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11604"/>
              </p:ext>
            </p:extLst>
          </p:nvPr>
        </p:nvGraphicFramePr>
        <p:xfrm>
          <a:off x="903834" y="4824817"/>
          <a:ext cx="3438524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4777">
                  <a:extLst>
                    <a:ext uri="{9D8B030D-6E8A-4147-A177-3AD203B41FA5}">
                      <a16:colId xmlns:a16="http://schemas.microsoft.com/office/drawing/2014/main" val="3143720576"/>
                    </a:ext>
                  </a:extLst>
                </a:gridCol>
                <a:gridCol w="1703747">
                  <a:extLst>
                    <a:ext uri="{9D8B030D-6E8A-4147-A177-3AD203B41FA5}">
                      <a16:colId xmlns:a16="http://schemas.microsoft.com/office/drawing/2014/main" val="1057761897"/>
                    </a:ext>
                  </a:extLst>
                </a:gridCol>
              </a:tblGrid>
              <a:tr h="498541">
                <a:tc>
                  <a:txBody>
                    <a:bodyPr/>
                    <a:lstStyle/>
                    <a:p>
                      <a:pPr algn="ctr"/>
                      <a:r>
                        <a:rPr lang="sr-Cyrl-RS" sz="1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Најгоре</a:t>
                      </a:r>
                    </a:p>
                    <a:p>
                      <a:pPr algn="ctr"/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жаљење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7934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C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</a:t>
                      </a:r>
                      <a:endParaRPr lang="en-US" sz="1600" b="0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600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849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8644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60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без априори вероватноћа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Бира се најмања вредност од добијених (200, 200, 400). Може се бирати између акција А и </a:t>
            </a:r>
            <a:r>
              <a:rPr lang="sr-Cyrl-CS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В, тј., инвеститор је индиферентан у избору ових пројеката.</a:t>
            </a:r>
          </a:p>
          <a:p>
            <a:pPr algn="just"/>
            <a:endParaRPr lang="en-US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lace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sr-Cyrl-RS" b="1">
                <a:latin typeface="Times New Roman" panose="02020603050405020304" pitchFamily="18" charset="0"/>
                <a:cs typeface="Times New Roman" panose="02020603050405020304" pitchFamily="18" charset="0"/>
              </a:rPr>
              <a:t>ов </a:t>
            </a: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критеријум (метод)</a:t>
            </a:r>
          </a:p>
          <a:p>
            <a:pPr algn="just"/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Претпоставка је да постоји једнака вероватноћа да се стања одиграју. Ако постоји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стања, вероватноћа да се одигра сваки од њих је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V(</a:t>
            </a:r>
            <a:r>
              <a:rPr lang="en-US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CS" baseline="-2500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)=1/m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 овог критеријума се израчунава очекивана новчана вредност (ОНВ), а затим се бира акција која има највећу ОНВ.</a:t>
            </a:r>
          </a:p>
          <a:p>
            <a:pPr algn="just"/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Према овом критеријуму треба изабрати пројекат </a:t>
            </a:r>
            <a:r>
              <a:rPr lang="sr-Cyrl-CS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јер се њиме остварује највећи добитак.</a:t>
            </a:r>
            <a:endParaRPr lang="en-US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64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без априори вероватноћа</a:t>
            </a:r>
            <a:endParaRPr lang="en-US" sz="240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2574488"/>
              </p:ext>
            </p:extLst>
          </p:nvPr>
        </p:nvGraphicFramePr>
        <p:xfrm>
          <a:off x="2093876" y="3900898"/>
          <a:ext cx="4523401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7057">
                  <a:extLst>
                    <a:ext uri="{9D8B030D-6E8A-4147-A177-3AD203B41FA5}">
                      <a16:colId xmlns:a16="http://schemas.microsoft.com/office/drawing/2014/main" val="3522422367"/>
                    </a:ext>
                  </a:extLst>
                </a:gridCol>
                <a:gridCol w="2776344">
                  <a:extLst>
                    <a:ext uri="{9D8B030D-6E8A-4147-A177-3AD203B41FA5}">
                      <a16:colId xmlns:a16="http://schemas.microsoft.com/office/drawing/2014/main" val="42277791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Збир</a:t>
                      </a:r>
                      <a:r>
                        <a:rPr lang="sr-Cyrl-RS" sz="16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добитака</a:t>
                      </a:r>
                      <a:endParaRPr lang="en-US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Очекивани профит</a:t>
                      </a:r>
                      <a:r>
                        <a:rPr lang="sr-Cyrl-RS" sz="16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(средња вредност добитка)</a:t>
                      </a:r>
                      <a:endParaRPr lang="en-US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674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600+200</a:t>
                      </a:r>
                      <a:r>
                        <a:rPr lang="en-US" sz="1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sr-Cyrl-RS" sz="1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en-US" sz="1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=700</a:t>
                      </a:r>
                      <a:endParaRPr lang="en-US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700/3=233,33</a:t>
                      </a:r>
                      <a:endParaRPr lang="en-US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0033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400+300+50=750</a:t>
                      </a:r>
                      <a:endParaRPr lang="en-US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750/3=250</a:t>
                      </a:r>
                      <a:endParaRPr lang="en-US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229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200+150+100=450</a:t>
                      </a:r>
                      <a:endParaRPr lang="en-US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450/3=150</a:t>
                      </a:r>
                      <a:endParaRPr lang="en-US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5235378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5517" y="1692787"/>
            <a:ext cx="3500118" cy="153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94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без априори вероватноћа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sr-Cyrl-RS" b="1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2.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 Посматрамо следећи проблем избора. Дате су 4 алтернативе (А</a:t>
            </a:r>
            <a:r>
              <a:rPr lang="sr-Cyrl-RS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, А</a:t>
            </a:r>
            <a:r>
              <a:rPr lang="sr-Cyrl-RS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, А</a:t>
            </a:r>
            <a:r>
              <a:rPr lang="sr-Cyrl-RS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) и 4 могућа стања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Применити све методе избора у случају неизвесности. Коју алтернативу треба изабрати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069611"/>
              </p:ext>
            </p:extLst>
          </p:nvPr>
        </p:nvGraphicFramePr>
        <p:xfrm>
          <a:off x="911668" y="3590685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337317947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95749217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8852997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768225969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23174955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Алтернативе</a:t>
                      </a:r>
                    </a:p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(Акције)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307303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3245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234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69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438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464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783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без априори вероватноћа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MAXIMAX kriterijum</a:t>
            </a:r>
          </a:p>
          <a:p>
            <a:pPr marL="0" indent="0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овом критеријуму треба изабрати алтернативу А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051135"/>
              </p:ext>
            </p:extLst>
          </p:nvPr>
        </p:nvGraphicFramePr>
        <p:xfrm>
          <a:off x="4849486" y="3659511"/>
          <a:ext cx="4424516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2258">
                  <a:extLst>
                    <a:ext uri="{9D8B030D-6E8A-4147-A177-3AD203B41FA5}">
                      <a16:colId xmlns:a16="http://schemas.microsoft.com/office/drawing/2014/main" val="2456496071"/>
                    </a:ext>
                  </a:extLst>
                </a:gridCol>
                <a:gridCol w="2212258">
                  <a:extLst>
                    <a:ext uri="{9D8B030D-6E8A-4147-A177-3AD203B41FA5}">
                      <a16:colId xmlns:a16="http://schemas.microsoft.com/office/drawing/2014/main" val="22798567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Алтернативе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Максимални исходи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3306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3995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833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95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74316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713180"/>
              </p:ext>
            </p:extLst>
          </p:nvPr>
        </p:nvGraphicFramePr>
        <p:xfrm>
          <a:off x="1051090" y="3659511"/>
          <a:ext cx="342464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928">
                  <a:extLst>
                    <a:ext uri="{9D8B030D-6E8A-4147-A177-3AD203B41FA5}">
                      <a16:colId xmlns:a16="http://schemas.microsoft.com/office/drawing/2014/main" val="4094424094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1859360234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691213530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1562518957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1680247883"/>
                    </a:ext>
                  </a:extLst>
                </a:gridCol>
              </a:tblGrid>
              <a:tr h="353907">
                <a:tc rowSpan="2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775045"/>
                  </a:ext>
                </a:extLst>
              </a:tr>
              <a:tr h="3539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4874506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628566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773494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33385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032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639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без априори вероватноћа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MAXIMIN kriterijum</a:t>
            </a:r>
          </a:p>
          <a:p>
            <a:pPr marL="0" indent="0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овом критеријуму треба изабрати алтернативу А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554254"/>
              </p:ext>
            </p:extLst>
          </p:nvPr>
        </p:nvGraphicFramePr>
        <p:xfrm>
          <a:off x="4849486" y="3574052"/>
          <a:ext cx="442451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2258">
                  <a:extLst>
                    <a:ext uri="{9D8B030D-6E8A-4147-A177-3AD203B41FA5}">
                      <a16:colId xmlns:a16="http://schemas.microsoft.com/office/drawing/2014/main" val="2456496071"/>
                    </a:ext>
                  </a:extLst>
                </a:gridCol>
                <a:gridCol w="2212258">
                  <a:extLst>
                    <a:ext uri="{9D8B030D-6E8A-4147-A177-3AD203B41FA5}">
                      <a16:colId xmlns:a16="http://schemas.microsoft.com/office/drawing/2014/main" val="22798567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Алтернативе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Минимални исходи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3306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3995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833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95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74316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009727"/>
              </p:ext>
            </p:extLst>
          </p:nvPr>
        </p:nvGraphicFramePr>
        <p:xfrm>
          <a:off x="1051090" y="3403872"/>
          <a:ext cx="342464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928">
                  <a:extLst>
                    <a:ext uri="{9D8B030D-6E8A-4147-A177-3AD203B41FA5}">
                      <a16:colId xmlns:a16="http://schemas.microsoft.com/office/drawing/2014/main" val="4094424094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1859360234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691213530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1562518957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1680247883"/>
                    </a:ext>
                  </a:extLst>
                </a:gridCol>
              </a:tblGrid>
              <a:tr h="353907">
                <a:tc rowSpan="2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775045"/>
                  </a:ext>
                </a:extLst>
              </a:tr>
              <a:tr h="3539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4874506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628566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773494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33385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032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без априори вероватноћа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MINIMAX kriterijum</a:t>
            </a:r>
          </a:p>
          <a:p>
            <a:pPr marL="0" indent="0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Формира се матрица жаљења и бира се најмања вредност из</a:t>
            </a:r>
          </a:p>
          <a:p>
            <a:pPr marL="0" indent="0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колоне најгоре жаљење.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овом критеријуму треба изабрати алтернативу А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54172"/>
              </p:ext>
            </p:extLst>
          </p:nvPr>
        </p:nvGraphicFramePr>
        <p:xfrm>
          <a:off x="6852122" y="766382"/>
          <a:ext cx="342464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928">
                  <a:extLst>
                    <a:ext uri="{9D8B030D-6E8A-4147-A177-3AD203B41FA5}">
                      <a16:colId xmlns:a16="http://schemas.microsoft.com/office/drawing/2014/main" val="4094424094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1859360234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691213530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1562518957"/>
                    </a:ext>
                  </a:extLst>
                </a:gridCol>
                <a:gridCol w="684928">
                  <a:extLst>
                    <a:ext uri="{9D8B030D-6E8A-4147-A177-3AD203B41FA5}">
                      <a16:colId xmlns:a16="http://schemas.microsoft.com/office/drawing/2014/main" val="1680247883"/>
                    </a:ext>
                  </a:extLst>
                </a:gridCol>
              </a:tblGrid>
              <a:tr h="353907">
                <a:tc rowSpan="2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775045"/>
                  </a:ext>
                </a:extLst>
              </a:tr>
              <a:tr h="3539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4874506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628566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773494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633385"/>
                  </a:ext>
                </a:extLst>
              </a:tr>
              <a:tr h="353907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032444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2187"/>
              </p:ext>
            </p:extLst>
          </p:nvPr>
        </p:nvGraphicFramePr>
        <p:xfrm>
          <a:off x="1068439" y="3815788"/>
          <a:ext cx="8128002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416340729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23382022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34146371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417624027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97298662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13297033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Најгоре</a:t>
                      </a:r>
                    </a:p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жаљење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41422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133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138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4350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419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21919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960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без априори вероватноћа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LaPlace-</a:t>
            </a: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 критеријум</a:t>
            </a: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овом критеријуму треба изабрати акцију А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јер се њоме остварује највећа очекивана вредност.</a:t>
            </a:r>
          </a:p>
          <a:p>
            <a:pPr marL="0" indent="0">
              <a:buNone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262580"/>
              </p:ext>
            </p:extLst>
          </p:nvPr>
        </p:nvGraphicFramePr>
        <p:xfrm>
          <a:off x="793136" y="3227042"/>
          <a:ext cx="8128001" cy="281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2032545954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47950857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18339122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63970270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84686135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05996653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391187764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Збир</a:t>
                      </a:r>
                    </a:p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последица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Очекивана</a:t>
                      </a:r>
                    </a:p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вредност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73561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266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50+70+60+40</a:t>
                      </a: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=220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220/4=55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583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60+80+100+120=360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360/4=90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268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150+110+70+50=380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380/4=95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599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300+90+130+110=630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630/4=157,5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187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150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</a:t>
            </a:r>
            <a:r>
              <a:rPr lang="sr-Cyrl-R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 </a:t>
            </a:r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априори </a:t>
            </a:r>
            <a:r>
              <a:rPr lang="sr-Cyrl-R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вероватноћама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априори вероватноћама се односи на одлучивање када су познате вероватноће. Она се још зове и </a:t>
            </a: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једноетапна анализа одлучивања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одлучивање при ризику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који се у односу на случај са непознатим вероватноћама знатно чешће појављује у реалној пракси одлучивања. </a:t>
            </a:r>
          </a:p>
          <a:p>
            <a:pPr algn="just"/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3.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Посматрамо следећи проблем избора. Дате су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алтернативе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P, R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могућа стања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Сваком стању је додељена одговарајућа вероватноћа. На основу података предложити најбоље решење (акцију).</a:t>
            </a:r>
          </a:p>
          <a:p>
            <a:pPr algn="just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061988"/>
              </p:ext>
            </p:extLst>
          </p:nvPr>
        </p:nvGraphicFramePr>
        <p:xfrm>
          <a:off x="1146002" y="4544414"/>
          <a:ext cx="81280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55373732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616615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7648216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493877439"/>
                    </a:ext>
                  </a:extLst>
                </a:gridCol>
              </a:tblGrid>
              <a:tr h="299390">
                <a:tc row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580821"/>
                  </a:ext>
                </a:extLst>
              </a:tr>
              <a:tr h="2993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302038"/>
                  </a:ext>
                </a:extLst>
              </a:tr>
              <a:tr h="2993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193797"/>
                  </a:ext>
                </a:extLst>
              </a:tr>
              <a:tr h="29939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2833515"/>
                  </a:ext>
                </a:extLst>
              </a:tr>
              <a:tr h="29939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6182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76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проблема одлучивања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sr-Cyrl-CS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нализа проблема </a:t>
            </a:r>
            <a:r>
              <a:rPr lang="sr-Latn-CS">
                <a:latin typeface="Times New Roman" panose="02020603050405020304" pitchFamily="18" charset="0"/>
                <a:cs typeface="Times New Roman" panose="02020603050405020304" pitchFamily="18" charset="0"/>
              </a:rPr>
              <a:t>одлучивања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је прилаз који користи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скуп </a:t>
            </a:r>
            <a:r>
              <a:rPr lang="sr-Latn-CS">
                <a:latin typeface="Times New Roman" panose="02020603050405020304" pitchFamily="18" charset="0"/>
                <a:cs typeface="Times New Roman" panose="02020603050405020304" pitchFamily="18" charset="0"/>
              </a:rPr>
              <a:t>логичких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аксиома</a:t>
            </a:r>
            <a:r>
              <a:rPr lang="sr-Cyrl-CS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методологија и детаљних процедура</a:t>
            </a:r>
            <a:r>
              <a:rPr lang="sr-Cyrl-CS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које </a:t>
            </a:r>
            <a:r>
              <a:rPr lang="sr-Latn-CS">
                <a:latin typeface="Times New Roman" panose="02020603050405020304" pitchFamily="18" charset="0"/>
                <a:cs typeface="Times New Roman" panose="02020603050405020304" pitchFamily="18" charset="0"/>
              </a:rPr>
              <a:t>омогућавају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системску анализу комплексних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</a:t>
            </a:r>
            <a:r>
              <a:rPr lang="sr-Latn-CS">
                <a:latin typeface="Times New Roman" panose="02020603050405020304" pitchFamily="18" charset="0"/>
                <a:cs typeface="Times New Roman" panose="02020603050405020304" pitchFamily="18" charset="0"/>
              </a:rPr>
              <a:t>одлучивања</a:t>
            </a:r>
            <a:r>
              <a:rPr lang="sr-Latn-C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r-Cyrl-C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проблема одлучивања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је одувек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била</a:t>
            </a:r>
            <a:r>
              <a:rPr lang="sr-Cyrl-C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један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од основних задатака у активностима сваког људског </a:t>
            </a:r>
            <a:r>
              <a:rPr lang="sr-Latn-CS">
                <a:latin typeface="Times New Roman" panose="02020603050405020304" pitchFamily="18" charset="0"/>
                <a:cs typeface="Times New Roman" panose="02020603050405020304" pitchFamily="18" charset="0"/>
              </a:rPr>
              <a:t>бића</a:t>
            </a:r>
            <a:r>
              <a:rPr lang="sr-Cyrl-CS">
                <a:latin typeface="Times New Roman" panose="02020603050405020304" pitchFamily="18" charset="0"/>
                <a:cs typeface="Times New Roman" panose="02020603050405020304" pitchFamily="18" charset="0"/>
              </a:rPr>
              <a:t>. Љ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уди су увек </a:t>
            </a:r>
            <a:r>
              <a:rPr lang="sr-Latn-CS">
                <a:latin typeface="Times New Roman" panose="02020603050405020304" pitchFamily="18" charset="0"/>
                <a:cs typeface="Times New Roman" panose="02020603050405020304" pitchFamily="18" charset="0"/>
              </a:rPr>
              <a:t>желели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да тај задатак остваре на најефикаснији </a:t>
            </a:r>
            <a:r>
              <a:rPr lang="sr-Latn-CS">
                <a:latin typeface="Times New Roman" panose="02020603050405020304" pitchFamily="18" charset="0"/>
                <a:cs typeface="Times New Roman" panose="02020603050405020304" pitchFamily="18" charset="0"/>
              </a:rPr>
              <a:t>начин.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У свакој дискусији о проблематици </a:t>
            </a:r>
            <a:r>
              <a:rPr lang="sr-Latn-CS">
                <a:latin typeface="Times New Roman" panose="02020603050405020304" pitchFamily="18" charset="0"/>
                <a:cs typeface="Times New Roman" panose="02020603050405020304" pitchFamily="18" charset="0"/>
              </a:rPr>
              <a:t>одлучивања пажња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sr-Cyrl-CS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по правилу, усредсре</a:t>
            </a:r>
            <a:r>
              <a:rPr lang="sr-Cyrl-CS">
                <a:latin typeface="Times New Roman" panose="02020603050405020304" pitchFamily="18" charset="0"/>
                <a:cs typeface="Times New Roman" panose="02020603050405020304" pitchFamily="18" charset="0"/>
              </a:rPr>
              <a:t>ђ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ена на три појма и то на: процес </a:t>
            </a:r>
            <a:r>
              <a:rPr lang="sr-Latn-CS">
                <a:latin typeface="Times New Roman" panose="02020603050405020304" pitchFamily="18" charset="0"/>
                <a:cs typeface="Times New Roman" panose="02020603050405020304" pitchFamily="18" charset="0"/>
              </a:rPr>
              <a:t>одлучивања</a:t>
            </a:r>
            <a:r>
              <a:rPr lang="sr-Cyrl-C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доносиоца одлуке и саму од</a:t>
            </a:r>
            <a:r>
              <a:rPr lang="sr-Cyrl-CS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уку. 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r-Cyrl-CS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sr-Latn-CS">
                <a:latin typeface="Times New Roman" panose="02020603050405020304" pitchFamily="18" charset="0"/>
                <a:cs typeface="Times New Roman" panose="02020603050405020304" pitchFamily="18" charset="0"/>
              </a:rPr>
              <a:t>сновни циљ анализе одлучивања </a:t>
            </a:r>
            <a:r>
              <a:rPr lang="sr-Cyrl-CS">
                <a:latin typeface="Times New Roman" panose="02020603050405020304" pitchFamily="18" charset="0"/>
                <a:cs typeface="Times New Roman" panose="02020603050405020304" pitchFamily="18" charset="0"/>
              </a:rPr>
              <a:t>је </a:t>
            </a:r>
            <a:r>
              <a:rPr lang="sr-Latn-CS">
                <a:latin typeface="Times New Roman" panose="02020603050405020304" pitchFamily="18" charset="0"/>
                <a:cs typeface="Times New Roman" panose="02020603050405020304" pitchFamily="18" charset="0"/>
              </a:rPr>
              <a:t>помоћ доносиоцу одлуке у налажењу најбољег решења неког проблема (који захтева одлучивање) уз систематску анализу већег броја алтернатива које стоје на располагању.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39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априори вероватноћама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Критеријум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b="1">
                <a:latin typeface="Times New Roman" panose="02020603050405020304" pitchFamily="18" charset="0"/>
                <a:cs typeface="Times New Roman" panose="02020603050405020304" pitchFamily="18" charset="0"/>
              </a:rPr>
              <a:t>очекиване новчане вредности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Прво се одреде очекиване новчане вредности за сваку акцију:</a:t>
            </a:r>
          </a:p>
          <a:p>
            <a:pPr marL="0" indent="0" algn="just">
              <a:buNone/>
            </a:pPr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ONV(P)=400*0,3+450*0,4+500*0,3=450</a:t>
            </a:r>
          </a:p>
          <a:p>
            <a:pPr marL="0" indent="0" algn="ctr">
              <a:buNone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ONV(R)=350*0,3+500*0,4+700*0,3=515</a:t>
            </a:r>
          </a:p>
          <a:p>
            <a:pPr marL="0" indent="0" algn="just">
              <a:buNone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Пошто је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ONV(R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)&gt;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ONV(P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треба изабрати акцију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117999"/>
              </p:ext>
            </p:extLst>
          </p:nvPr>
        </p:nvGraphicFramePr>
        <p:xfrm>
          <a:off x="677334" y="5120098"/>
          <a:ext cx="81280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29317236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7776883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2001964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695018929"/>
                    </a:ext>
                  </a:extLst>
                </a:gridCol>
              </a:tblGrid>
              <a:tr h="299390">
                <a:tc row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973932"/>
                  </a:ext>
                </a:extLst>
              </a:tr>
              <a:tr h="2993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340347"/>
                  </a:ext>
                </a:extLst>
              </a:tr>
              <a:tr h="2993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329342"/>
                  </a:ext>
                </a:extLst>
              </a:tr>
              <a:tr h="29939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9781450"/>
                  </a:ext>
                </a:extLst>
              </a:tr>
              <a:tr h="29939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350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75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априори вероватноћама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Критеријум очекиваних жаљења (губитака)</a:t>
            </a:r>
          </a:p>
          <a:p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жаљења:</a:t>
            </a:r>
          </a:p>
          <a:p>
            <a:endParaRPr lang="sr-Cyrl-R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OŽ(P)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=0*0,3+50*0,4+200*0,3=80</a:t>
            </a:r>
          </a:p>
          <a:p>
            <a:r>
              <a:rPr lang="sr-Latn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OŽ(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sr-Latn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=50*0,3+0*0,4+0*0,3=15</a:t>
            </a:r>
          </a:p>
          <a:p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Пошто је </a:t>
            </a:r>
            <a:r>
              <a:rPr lang="sr-Latn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OŽ(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R)&lt;</a:t>
            </a:r>
            <a:r>
              <a:rPr lang="sr-Latn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OŽ(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P),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треба изабрати акцију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462974"/>
              </p:ext>
            </p:extLst>
          </p:nvPr>
        </p:nvGraphicFramePr>
        <p:xfrm>
          <a:off x="911668" y="2976665"/>
          <a:ext cx="81280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0322654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7887447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7089916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65860893"/>
                    </a:ext>
                  </a:extLst>
                </a:gridCol>
              </a:tblGrid>
              <a:tr h="299390">
                <a:tc row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050357"/>
                  </a:ext>
                </a:extLst>
              </a:tr>
              <a:tr h="2993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6536090"/>
                  </a:ext>
                </a:extLst>
              </a:tr>
              <a:tr h="2993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6682646"/>
                  </a:ext>
                </a:extLst>
              </a:tr>
              <a:tr h="29939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851550"/>
                  </a:ext>
                </a:extLst>
              </a:tr>
              <a:tr h="29939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805436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952160"/>
              </p:ext>
            </p:extLst>
          </p:nvPr>
        </p:nvGraphicFramePr>
        <p:xfrm>
          <a:off x="5771535" y="1044627"/>
          <a:ext cx="409022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2555">
                  <a:extLst>
                    <a:ext uri="{9D8B030D-6E8A-4147-A177-3AD203B41FA5}">
                      <a16:colId xmlns:a16="http://schemas.microsoft.com/office/drawing/2014/main" val="4293172366"/>
                    </a:ext>
                  </a:extLst>
                </a:gridCol>
                <a:gridCol w="1022555">
                  <a:extLst>
                    <a:ext uri="{9D8B030D-6E8A-4147-A177-3AD203B41FA5}">
                      <a16:colId xmlns:a16="http://schemas.microsoft.com/office/drawing/2014/main" val="4177768838"/>
                    </a:ext>
                  </a:extLst>
                </a:gridCol>
                <a:gridCol w="1022555">
                  <a:extLst>
                    <a:ext uri="{9D8B030D-6E8A-4147-A177-3AD203B41FA5}">
                      <a16:colId xmlns:a16="http://schemas.microsoft.com/office/drawing/2014/main" val="2920019640"/>
                    </a:ext>
                  </a:extLst>
                </a:gridCol>
                <a:gridCol w="1022555">
                  <a:extLst>
                    <a:ext uri="{9D8B030D-6E8A-4147-A177-3AD203B41FA5}">
                      <a16:colId xmlns:a16="http://schemas.microsoft.com/office/drawing/2014/main" val="2695018929"/>
                    </a:ext>
                  </a:extLst>
                </a:gridCol>
              </a:tblGrid>
              <a:tr h="299390">
                <a:tc row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973932"/>
                  </a:ext>
                </a:extLst>
              </a:tr>
              <a:tr h="2993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340347"/>
                  </a:ext>
                </a:extLst>
              </a:tr>
              <a:tr h="2993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329342"/>
                  </a:ext>
                </a:extLst>
              </a:tr>
              <a:tr h="29939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9781450"/>
                  </a:ext>
                </a:extLst>
              </a:tr>
              <a:tr h="29939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350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757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априори вероватноћама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Очекивана вредност перфектне информације </a:t>
            </a:r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(OVPI)</a:t>
            </a: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Ако се са сигурношћу зна да ће се у тренутку одлучивања одиграти стање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треба изабрати акцију Р јер има највећу вредност за то стање (400). Такође, за стање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треба изабрати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(500) и за стање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исто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(700).</a:t>
            </a: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Ово је перфектна информација и за њу се израчунава следећа вредност:</a:t>
            </a:r>
          </a:p>
          <a:p>
            <a:pPr marL="0" indent="0" algn="ctr">
              <a:buNone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400*0,3+500*0,4+700*0,3=</a:t>
            </a:r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530</a:t>
            </a: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Ако немамо перфектну информацију, бирамо акцију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примењујући критеријум очекиване новчане вредности, тј.,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ONV(R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515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Очекивана вредност перфектне информације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(OVPI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 добија као разлика:</a:t>
            </a:r>
          </a:p>
          <a:p>
            <a:pPr marL="0" indent="0" algn="ctr">
              <a:buNone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OVPI=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530-515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Као што се може видети </a:t>
            </a:r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OVPI=</a:t>
            </a:r>
            <a:r>
              <a:rPr lang="sr-Latn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OŽ(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sr-Latn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Зато се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OVPI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дефинише као очекивано жаљење најбоље акције.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9019644"/>
              </p:ext>
            </p:extLst>
          </p:nvPr>
        </p:nvGraphicFramePr>
        <p:xfrm>
          <a:off x="6518787" y="980717"/>
          <a:ext cx="3765756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1439">
                  <a:extLst>
                    <a:ext uri="{9D8B030D-6E8A-4147-A177-3AD203B41FA5}">
                      <a16:colId xmlns:a16="http://schemas.microsoft.com/office/drawing/2014/main" val="4293172366"/>
                    </a:ext>
                  </a:extLst>
                </a:gridCol>
                <a:gridCol w="941439">
                  <a:extLst>
                    <a:ext uri="{9D8B030D-6E8A-4147-A177-3AD203B41FA5}">
                      <a16:colId xmlns:a16="http://schemas.microsoft.com/office/drawing/2014/main" val="4177768838"/>
                    </a:ext>
                  </a:extLst>
                </a:gridCol>
                <a:gridCol w="941439">
                  <a:extLst>
                    <a:ext uri="{9D8B030D-6E8A-4147-A177-3AD203B41FA5}">
                      <a16:colId xmlns:a16="http://schemas.microsoft.com/office/drawing/2014/main" val="2920019640"/>
                    </a:ext>
                  </a:extLst>
                </a:gridCol>
                <a:gridCol w="941439">
                  <a:extLst>
                    <a:ext uri="{9D8B030D-6E8A-4147-A177-3AD203B41FA5}">
                      <a16:colId xmlns:a16="http://schemas.microsoft.com/office/drawing/2014/main" val="2695018929"/>
                    </a:ext>
                  </a:extLst>
                </a:gridCol>
              </a:tblGrid>
              <a:tr h="299390">
                <a:tc row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973932"/>
                  </a:ext>
                </a:extLst>
              </a:tr>
              <a:tr h="2993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340347"/>
                  </a:ext>
                </a:extLst>
              </a:tr>
              <a:tr h="2993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329342"/>
                  </a:ext>
                </a:extLst>
              </a:tr>
              <a:tr h="29939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9781450"/>
                  </a:ext>
                </a:extLst>
              </a:tr>
              <a:tr h="29939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350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933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априори вероватноћама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</a:t>
            </a:r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Дата је следећа матрица одлучивања између три акције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(А</a:t>
            </a:r>
            <a:r>
              <a:rPr lang="sr-Cyrl-RS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, А</a:t>
            </a:r>
            <a:r>
              <a:rPr lang="sr-Cyrl-RS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са стањима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и одговарајућим вероватноћама. Изабрати најбоље решење (акцију).</a:t>
            </a:r>
          </a:p>
          <a:p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157658"/>
              </p:ext>
            </p:extLst>
          </p:nvPr>
        </p:nvGraphicFramePr>
        <p:xfrm>
          <a:off x="1146002" y="3236724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00071779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05163844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147303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88502325"/>
                    </a:ext>
                  </a:extLst>
                </a:gridCol>
              </a:tblGrid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57717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190102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970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5268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1606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</a:t>
                      </a:r>
                      <a:r>
                        <a:rPr lang="sr-Cyrl-RS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067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321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априори вероватноћама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Критеријум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очекиване новчане вредности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ONV(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sr-Cyrl-R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0,3*(-10)+0,6*160+0,1*260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119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ONV(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sr-Cyrl-R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0,3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*(-20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)+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0,6*130+0,1*300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102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ONV(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sr-Cyrl-R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0,3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*(-40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)+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0,6*180+0,1*280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ONV(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sr-Cyrl-R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има највећу вредност што значи да по овом критеријуму треба изабрати акцију А</a:t>
            </a:r>
            <a:r>
              <a:rPr lang="sr-Cyrl-R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726182"/>
              </p:ext>
            </p:extLst>
          </p:nvPr>
        </p:nvGraphicFramePr>
        <p:xfrm>
          <a:off x="7069394" y="698089"/>
          <a:ext cx="3913240" cy="1965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8310">
                  <a:extLst>
                    <a:ext uri="{9D8B030D-6E8A-4147-A177-3AD203B41FA5}">
                      <a16:colId xmlns:a16="http://schemas.microsoft.com/office/drawing/2014/main" val="862208673"/>
                    </a:ext>
                  </a:extLst>
                </a:gridCol>
                <a:gridCol w="978310">
                  <a:extLst>
                    <a:ext uri="{9D8B030D-6E8A-4147-A177-3AD203B41FA5}">
                      <a16:colId xmlns:a16="http://schemas.microsoft.com/office/drawing/2014/main" val="2188572616"/>
                    </a:ext>
                  </a:extLst>
                </a:gridCol>
                <a:gridCol w="978310">
                  <a:extLst>
                    <a:ext uri="{9D8B030D-6E8A-4147-A177-3AD203B41FA5}">
                      <a16:colId xmlns:a16="http://schemas.microsoft.com/office/drawing/2014/main" val="915443212"/>
                    </a:ext>
                  </a:extLst>
                </a:gridCol>
                <a:gridCol w="978310">
                  <a:extLst>
                    <a:ext uri="{9D8B030D-6E8A-4147-A177-3AD203B41FA5}">
                      <a16:colId xmlns:a16="http://schemas.microsoft.com/office/drawing/2014/main" val="3073058822"/>
                    </a:ext>
                  </a:extLst>
                </a:gridCol>
              </a:tblGrid>
              <a:tr h="327652">
                <a:tc row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395512"/>
                  </a:ext>
                </a:extLst>
              </a:tr>
              <a:tr h="3276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88274"/>
                  </a:ext>
                </a:extLst>
              </a:tr>
              <a:tr h="3276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7496306"/>
                  </a:ext>
                </a:extLst>
              </a:tr>
              <a:tr h="327652"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5136979"/>
                  </a:ext>
                </a:extLst>
              </a:tr>
              <a:tr h="327652"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8373803"/>
                  </a:ext>
                </a:extLst>
              </a:tr>
              <a:tr h="327652"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755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563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априори вероватноћама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sr-Cyrl-RS" sz="3300" b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Критеријум очекиваних жаљења (губитака)</a:t>
            </a:r>
          </a:p>
          <a:p>
            <a:r>
              <a:rPr lang="sr-Cyrl-RS" sz="3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жаљења</a:t>
            </a:r>
          </a:p>
          <a:p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sr-Cyrl-R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sr-Latn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</a:t>
            </a:r>
            <a:r>
              <a:rPr lang="en-U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r-Cyrl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sr-Cyrl-RS" sz="3400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sr-Cyrl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0,3*</a:t>
            </a:r>
            <a:r>
              <a:rPr lang="sr-Latn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r-Cyrl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+0,6*</a:t>
            </a:r>
            <a:r>
              <a:rPr lang="sr-Latn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Cyrl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0+0,1*</a:t>
            </a:r>
            <a:r>
              <a:rPr lang="sr-Latn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sr-Cyrl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sr-Cyrl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3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sr-Latn-RS" sz="3400">
                <a:latin typeface="Times New Roman" panose="02020603050405020304" pitchFamily="18" charset="0"/>
                <a:cs typeface="Times New Roman" panose="02020603050405020304" pitchFamily="18" charset="0"/>
              </a:rPr>
              <a:t>Ž</a:t>
            </a:r>
            <a:r>
              <a:rPr lang="en-U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r-Cyrl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sr-Cyrl-RS" sz="3400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sr-Cyrl-RS" sz="3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0,3*</a:t>
            </a:r>
            <a:r>
              <a:rPr lang="sr-Latn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sr-Cyrl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+0,6*</a:t>
            </a:r>
            <a:r>
              <a:rPr lang="sr-Latn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sr-Cyrl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0+0,1*0 </a:t>
            </a:r>
            <a:r>
              <a:rPr lang="en-U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sr-Latn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  <a:endParaRPr lang="en-US" sz="3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sr-Latn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</a:t>
            </a:r>
            <a:r>
              <a:rPr lang="en-U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r-Cyrl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sr-Cyrl-RS" sz="3400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sr-Cyrl-RS" sz="3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0,3*</a:t>
            </a:r>
            <a:r>
              <a:rPr lang="sr-Latn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sr-Cyrl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+0,6*0+0,1*20 </a:t>
            </a:r>
            <a:r>
              <a:rPr lang="en-U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sr-Cyrl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3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sr-Latn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</a:t>
            </a:r>
            <a:r>
              <a:rPr lang="en-U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r-Cyrl-RS" sz="340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sr-Cyrl-RS" sz="3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sr-Cyrl-RS" sz="3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има најмању вредност што значи да по овом критеријуму треба изабрати акцију А</a:t>
            </a:r>
            <a:r>
              <a:rPr lang="sr-Cyrl-RS" sz="3400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101940"/>
              </p:ext>
            </p:extLst>
          </p:nvPr>
        </p:nvGraphicFramePr>
        <p:xfrm>
          <a:off x="5653549" y="1177633"/>
          <a:ext cx="3913240" cy="1965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8310">
                  <a:extLst>
                    <a:ext uri="{9D8B030D-6E8A-4147-A177-3AD203B41FA5}">
                      <a16:colId xmlns:a16="http://schemas.microsoft.com/office/drawing/2014/main" val="862208673"/>
                    </a:ext>
                  </a:extLst>
                </a:gridCol>
                <a:gridCol w="978310">
                  <a:extLst>
                    <a:ext uri="{9D8B030D-6E8A-4147-A177-3AD203B41FA5}">
                      <a16:colId xmlns:a16="http://schemas.microsoft.com/office/drawing/2014/main" val="2188572616"/>
                    </a:ext>
                  </a:extLst>
                </a:gridCol>
                <a:gridCol w="978310">
                  <a:extLst>
                    <a:ext uri="{9D8B030D-6E8A-4147-A177-3AD203B41FA5}">
                      <a16:colId xmlns:a16="http://schemas.microsoft.com/office/drawing/2014/main" val="915443212"/>
                    </a:ext>
                  </a:extLst>
                </a:gridCol>
                <a:gridCol w="978310">
                  <a:extLst>
                    <a:ext uri="{9D8B030D-6E8A-4147-A177-3AD203B41FA5}">
                      <a16:colId xmlns:a16="http://schemas.microsoft.com/office/drawing/2014/main" val="3073058822"/>
                    </a:ext>
                  </a:extLst>
                </a:gridCol>
              </a:tblGrid>
              <a:tr h="327652">
                <a:tc row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395512"/>
                  </a:ext>
                </a:extLst>
              </a:tr>
              <a:tr h="3276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88274"/>
                  </a:ext>
                </a:extLst>
              </a:tr>
              <a:tr h="3276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7496306"/>
                  </a:ext>
                </a:extLst>
              </a:tr>
              <a:tr h="327652"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5136979"/>
                  </a:ext>
                </a:extLst>
              </a:tr>
              <a:tr h="327652"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8373803"/>
                  </a:ext>
                </a:extLst>
              </a:tr>
              <a:tr h="327652"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</a:t>
                      </a:r>
                      <a:r>
                        <a:rPr lang="sr-Cyrl-RS" sz="14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755909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789609"/>
              </p:ext>
            </p:extLst>
          </p:nvPr>
        </p:nvGraphicFramePr>
        <p:xfrm>
          <a:off x="1062427" y="2717548"/>
          <a:ext cx="3913241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522">
                  <a:extLst>
                    <a:ext uri="{9D8B030D-6E8A-4147-A177-3AD203B41FA5}">
                      <a16:colId xmlns:a16="http://schemas.microsoft.com/office/drawing/2014/main" val="3859566997"/>
                    </a:ext>
                  </a:extLst>
                </a:gridCol>
                <a:gridCol w="850480">
                  <a:extLst>
                    <a:ext uri="{9D8B030D-6E8A-4147-A177-3AD203B41FA5}">
                      <a16:colId xmlns:a16="http://schemas.microsoft.com/office/drawing/2014/main" val="1226760035"/>
                    </a:ext>
                  </a:extLst>
                </a:gridCol>
                <a:gridCol w="1288026">
                  <a:extLst>
                    <a:ext uri="{9D8B030D-6E8A-4147-A177-3AD203B41FA5}">
                      <a16:colId xmlns:a16="http://schemas.microsoft.com/office/drawing/2014/main" val="978338879"/>
                    </a:ext>
                  </a:extLst>
                </a:gridCol>
                <a:gridCol w="1101213">
                  <a:extLst>
                    <a:ext uri="{9D8B030D-6E8A-4147-A177-3AD203B41FA5}">
                      <a16:colId xmlns:a16="http://schemas.microsoft.com/office/drawing/2014/main" val="3528361778"/>
                    </a:ext>
                  </a:extLst>
                </a:gridCol>
              </a:tblGrid>
              <a:tr h="0">
                <a:tc rowSpan="3">
                  <a:txBody>
                    <a:bodyPr/>
                    <a:lstStyle/>
                    <a:p>
                      <a:pPr algn="ctr"/>
                      <a:r>
                        <a:rPr lang="sr-Cyrl-RS" sz="1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z="1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933077"/>
                  </a:ext>
                </a:extLst>
              </a:tr>
              <a:tr h="2688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2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2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2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82914"/>
                  </a:ext>
                </a:extLst>
              </a:tr>
              <a:tr h="2688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0385968"/>
                  </a:ext>
                </a:extLst>
              </a:tr>
              <a:tr h="268839">
                <a:tc>
                  <a:txBody>
                    <a:bodyPr/>
                    <a:lstStyle/>
                    <a:p>
                      <a:pPr algn="ctr"/>
                      <a:r>
                        <a:rPr lang="sr-Cyrl-RS" sz="1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sz="12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83675"/>
                  </a:ext>
                </a:extLst>
              </a:tr>
              <a:tr h="268839">
                <a:tc>
                  <a:txBody>
                    <a:bodyPr/>
                    <a:lstStyle/>
                    <a:p>
                      <a:pPr algn="ctr"/>
                      <a:r>
                        <a:rPr lang="sr-Cyrl-RS" sz="1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sr-Cyrl-RS" sz="12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2590050"/>
                  </a:ext>
                </a:extLst>
              </a:tr>
              <a:tr h="268839">
                <a:tc>
                  <a:txBody>
                    <a:bodyPr/>
                    <a:lstStyle/>
                    <a:p>
                      <a:pPr algn="ctr"/>
                      <a:r>
                        <a:rPr lang="sr-Cyrl-RS" sz="1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</a:t>
                      </a:r>
                      <a:r>
                        <a:rPr lang="sr-Cyrl-RS" sz="1200" baseline="-25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9335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053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са априори вероватноћама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>
                <a:latin typeface="Times New Roman" panose="02020603050405020304" pitchFamily="18" charset="0"/>
                <a:cs typeface="Times New Roman" panose="02020603050405020304" pitchFamily="18" charset="0"/>
              </a:rPr>
              <a:t>Очекивана вредност перфектне информације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(OVPI)</a:t>
            </a: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перфектну информацију се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израчунава следећа вредност:</a:t>
            </a:r>
          </a:p>
          <a:p>
            <a:pPr marL="0" indent="0" algn="ctr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0,3*(-10)+0,6*180+0,1*300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135</a:t>
            </a:r>
          </a:p>
          <a:p>
            <a:pPr algn="ctr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ONV(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sr-Cyrl-RS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124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OVPI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135-124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Ž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r-Cyrl-RS" b="1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sr-Cyrl-RS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4617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Модели анализе одлучивања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Приступ анализе одлучивања се састоји из следећих корака:</a:t>
            </a:r>
          </a:p>
          <a:p>
            <a:pPr lvl="0" algn="just"/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Корак 1. Структурирање проблема – набрајање свих могућих алтернатива одлучивања, стања.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Корак 2. Анализа неизвесности – додељивање вероватноћа свим могућим стањима.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Корак 3. Анализа корисности или преференција – додељивање преференција за ризичне последице.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Корак 4. Избор оптималне акције – врши се на основу критеријума очекиване новчане вредности или критеријума очекиване вредности.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Корак 5. Прикупљање нових информација (евиденција) – прикупљају се додатне информације из одговарајућих узорака ради смањења неизвесности и избор најбоље акције у светлу нових информација.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07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Модели анализе одлучивања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Ако доносилац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одлуке не прикупља додатне информације говори се о </a:t>
            </a: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 одлучивања без узорковања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Ако се доносилац одлуке не излаже ризичном понашању према последицама, избор најбоље одлуке треба да следи кораке 1, 2 и 4. Тај процес моделирања се назива </a:t>
            </a: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анализом одлучивања са априори вероватноћама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Ако доносилац одлуке не располаже могућношћу додељивања априори вероватноћа стањима природе избор најбоље акције ће моћи да обави коришћењем једног броја метода које му стоје на располагању. У таквим ситуацијама процес се обично назива </a:t>
            </a: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анализом одлучивања без априори вероватноћа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81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без узорковања</a:t>
            </a:r>
            <a:br>
              <a:rPr lang="sr-Cyrl-R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</a:t>
            </a:r>
            <a:r>
              <a:rPr lang="sr-Cyrl-R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априори вероватноћа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Када доносилац одлуке, (ДО), није у могућности да појединим стањима додели одговарајуће вероватноће, за избор најбоље акције може да користи неку од следећих метода (критеријума):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MAXIMIN, MINIMAX, MAXIMAX, La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lace –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 метод. 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0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</a:t>
            </a:r>
            <a:r>
              <a:rPr lang="sr-Cyrl-R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апиори вероватноћа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1.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Инвеститор има на располагању три пројекта (алтернативе):</a:t>
            </a: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Пројекат А – улагање у изградњу капацитета за производњу новог, до тада непознатог производа који може да замени постојећи на тржишту и од ког има вишу цену.</a:t>
            </a: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Пројекат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улагање у проширење капацитета ради производње на тржишту познатог производа, али побољшаног састава и у новој амбалажи са нешто вишом ценом.</a:t>
            </a: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Пројекат С – улагање у адаптацију постојећег капацитета у циљу повећања производње истог производа уз малу промену састава, са побољшаним паковањем и мањим повећањем цене.</a:t>
            </a: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Предвиђају се три могућа стања:</a:t>
            </a: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- оптимистичко предвиђање – експанзија продаје,</a:t>
            </a:r>
          </a:p>
          <a:p>
            <a:pPr marL="0" indent="0" algn="just">
              <a:buNone/>
            </a:pP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нормално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предвиђање –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неће бити већих промена у продаји,</a:t>
            </a:r>
          </a:p>
          <a:p>
            <a:pPr marL="0" indent="0" algn="just">
              <a:buNone/>
            </a:pP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Cyrl-RS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песимистичко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предвиђање –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пад продаје,</a:t>
            </a:r>
          </a:p>
          <a:p>
            <a:pPr marL="0" indent="0" algn="just">
              <a:buNone/>
            </a:pP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Добици су изражени у милионима динара. На </a:t>
            </a:r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основу података је добијена следећа матрица ефикасности:</a:t>
            </a:r>
          </a:p>
          <a:p>
            <a:pPr marL="0" indent="0">
              <a:buNone/>
            </a:pPr>
            <a:endParaRPr lang="sr-Cyrl-R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287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без априори вероватноћа</a:t>
            </a:r>
            <a:endParaRPr lang="en-US" sz="24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628112"/>
              </p:ext>
            </p:extLst>
          </p:nvPr>
        </p:nvGraphicFramePr>
        <p:xfrm>
          <a:off x="677692" y="2831797"/>
          <a:ext cx="687704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9262">
                  <a:extLst>
                    <a:ext uri="{9D8B030D-6E8A-4147-A177-3AD203B41FA5}">
                      <a16:colId xmlns:a16="http://schemas.microsoft.com/office/drawing/2014/main" val="2311127601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98878527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731316893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16989974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sr-Cyrl-RS" sz="1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z="1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Стања</a:t>
                      </a:r>
                      <a:endParaRPr lang="en-US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587307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CS" sz="16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16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r-Cyrl-RS" sz="1600" b="0" kern="1200" baseline="-250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162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C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</a:t>
                      </a:r>
                      <a:endParaRPr lang="en-US" sz="1600" b="0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600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-100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5739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303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4105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449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без апиори вероватноћа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MAXIMIN</a:t>
            </a: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критеријум (метод) – критеријум песимизма</a:t>
            </a:r>
          </a:p>
          <a:p>
            <a:pPr algn="just"/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 овог критеријума се прво тражи најгора последица која се може десити доносиоцу одлука за сваку од предложених алтернатива, а онда избор акције за коју је најгора последица најповољнија за доносиоца одлуке. </a:t>
            </a:r>
          </a:p>
          <a:p>
            <a:pPr algn="just"/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Прво треба наћи минималне вредности за све алтернативе, а онда од њих изабрати акцију са максималном вредношћу (најповољнију).</a:t>
            </a:r>
          </a:p>
          <a:p>
            <a:pPr algn="just"/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По овом критеријуму је најбоље изабрати</a:t>
            </a:r>
          </a:p>
          <a:p>
            <a:pPr algn="just"/>
            <a:r>
              <a:rPr lang="sr-Cyrl-R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пројекат С.</a:t>
            </a:r>
            <a:endParaRPr lang="sr-Cyrl-R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6103" y="609600"/>
            <a:ext cx="2969342" cy="1534899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0496459"/>
              </p:ext>
            </p:extLst>
          </p:nvPr>
        </p:nvGraphicFramePr>
        <p:xfrm>
          <a:off x="1087081" y="4349722"/>
          <a:ext cx="3438524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4777">
                  <a:extLst>
                    <a:ext uri="{9D8B030D-6E8A-4147-A177-3AD203B41FA5}">
                      <a16:colId xmlns:a16="http://schemas.microsoft.com/office/drawing/2014/main" val="2845597713"/>
                    </a:ext>
                  </a:extLst>
                </a:gridCol>
                <a:gridCol w="1703747">
                  <a:extLst>
                    <a:ext uri="{9D8B030D-6E8A-4147-A177-3AD203B41FA5}">
                      <a16:colId xmlns:a16="http://schemas.microsoft.com/office/drawing/2014/main" val="1729518424"/>
                    </a:ext>
                  </a:extLst>
                </a:gridCol>
              </a:tblGrid>
              <a:tr h="498541">
                <a:tc>
                  <a:txBody>
                    <a:bodyPr/>
                    <a:lstStyle/>
                    <a:p>
                      <a:pPr algn="ctr"/>
                      <a:r>
                        <a:rPr lang="sr-Cyrl-RS" sz="1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Минимални</a:t>
                      </a:r>
                      <a:r>
                        <a:rPr lang="sr-Cyrl-RS" sz="1600" b="0" kern="1200" baseline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добици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8543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C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</a:t>
                      </a:r>
                      <a:endParaRPr lang="en-US" sz="1600" b="0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-100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373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7388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557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491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одлучивања без апиори вероватноћа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MAXIM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AX</a:t>
            </a: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b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критеријум (метод) – критеријум </a:t>
            </a:r>
            <a:r>
              <a:rPr lang="sr-Cyrl-R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оптимизма</a:t>
            </a:r>
          </a:p>
          <a:p>
            <a:pPr algn="just"/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Прво се за сваку акцију одређује најбоља последица, а затим се бира акција која за последицу има максимум од изабраних максималних вредности.</a:t>
            </a:r>
          </a:p>
          <a:p>
            <a:pPr algn="just"/>
            <a:endParaRPr lang="sr-Cyrl-R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mtClean="0"/>
              <a:t>                                                         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овом критеријуму најбоље је</a:t>
            </a:r>
          </a:p>
          <a:p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изабрати пројекат А.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6437" y="379411"/>
            <a:ext cx="2969009" cy="1536325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0236"/>
              </p:ext>
            </p:extLst>
          </p:nvPr>
        </p:nvGraphicFramePr>
        <p:xfrm>
          <a:off x="1071153" y="3576433"/>
          <a:ext cx="3438524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4777">
                  <a:extLst>
                    <a:ext uri="{9D8B030D-6E8A-4147-A177-3AD203B41FA5}">
                      <a16:colId xmlns:a16="http://schemas.microsoft.com/office/drawing/2014/main" val="2334261486"/>
                    </a:ext>
                  </a:extLst>
                </a:gridCol>
                <a:gridCol w="1703747">
                  <a:extLst>
                    <a:ext uri="{9D8B030D-6E8A-4147-A177-3AD203B41FA5}">
                      <a16:colId xmlns:a16="http://schemas.microsoft.com/office/drawing/2014/main" val="3495208858"/>
                    </a:ext>
                  </a:extLst>
                </a:gridCol>
              </a:tblGrid>
              <a:tr h="498541">
                <a:tc>
                  <a:txBody>
                    <a:bodyPr/>
                    <a:lstStyle/>
                    <a:p>
                      <a:pPr algn="ctr"/>
                      <a:r>
                        <a:rPr lang="sr-Cyrl-RS" sz="1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Акције</a:t>
                      </a:r>
                      <a:endParaRPr lang="en-US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Максимални</a:t>
                      </a:r>
                      <a:r>
                        <a:rPr lang="sr-Cyrl-RS" sz="1600" b="0" kern="1200" baseline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добици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4357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C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</a:t>
                      </a:r>
                      <a:endParaRPr lang="en-US" sz="1600" b="0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600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919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7822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200</a:t>
                      </a:r>
                      <a:endParaRPr lang="en-US" sz="1600" b="0" kern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46126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102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2034</Words>
  <Application>Microsoft Office PowerPoint</Application>
  <PresentationFormat>Widescreen</PresentationFormat>
  <Paragraphs>562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Times New Roman</vt:lpstr>
      <vt:lpstr>Trebuchet MS</vt:lpstr>
      <vt:lpstr>Wingdings 3</vt:lpstr>
      <vt:lpstr>Facet</vt:lpstr>
      <vt:lpstr>1_Facet</vt:lpstr>
      <vt:lpstr>ТЕОРИЈА ОДЛУЧИВАЊА</vt:lpstr>
      <vt:lpstr>Анализа проблема одлучивања</vt:lpstr>
      <vt:lpstr>Модели анализе одлучивања</vt:lpstr>
      <vt:lpstr>Модели анализе одлучивања</vt:lpstr>
      <vt:lpstr>Анализа одлучивања без узорковања Анализа одлучивања без априори вероватноћа</vt:lpstr>
      <vt:lpstr>Анализа одлучивања без апиори вероватноћа</vt:lpstr>
      <vt:lpstr>Анализа одлучивања без априори вероватноћа</vt:lpstr>
      <vt:lpstr>Анализа одлучивања без апиори вероватноћа</vt:lpstr>
      <vt:lpstr>Анализа одлучивања без апиори вероватноћа</vt:lpstr>
      <vt:lpstr>Анализа одлучивања без априори вероватноћа</vt:lpstr>
      <vt:lpstr>Анализа одлучивања без априори вероватноћа</vt:lpstr>
      <vt:lpstr>Анализа одлучивања без априори вероватноћа</vt:lpstr>
      <vt:lpstr>Анализа одлучивања без априори вероватноћа</vt:lpstr>
      <vt:lpstr>Анализа одлучивања без априори вероватноћа</vt:lpstr>
      <vt:lpstr>Анализа одлучивања без априори вероватноћа</vt:lpstr>
      <vt:lpstr>Анализа одлучивања без априори вероватноћа</vt:lpstr>
      <vt:lpstr>Анализа одлучивања без априори вероватноћа</vt:lpstr>
      <vt:lpstr>Анализа одлучивања без априори вероватноћа</vt:lpstr>
      <vt:lpstr>Анализа одлучивања са априори вероватноћама</vt:lpstr>
      <vt:lpstr>Анализа одлучивања са априори вероватноћама</vt:lpstr>
      <vt:lpstr>Анализа одлучивања са априори вероватноћама</vt:lpstr>
      <vt:lpstr>Анализа одлучивања са априори вероватноћама</vt:lpstr>
      <vt:lpstr>Анализа одлучивања са априори вероватноћама</vt:lpstr>
      <vt:lpstr>Анализа одлучивања са априори вероватноћама</vt:lpstr>
      <vt:lpstr>Анализа одлучивања са априори вероватноћама</vt:lpstr>
      <vt:lpstr>Анализа одлучивања са априори вероватноћама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ТЕОРИЈА ОДЛУЧИВАЊА</dc:title>
  <dc:creator>Bojana Zlatkovic</dc:creator>
  <cp:lastModifiedBy>MB</cp:lastModifiedBy>
  <cp:revision>50</cp:revision>
  <dcterms:created xsi:type="dcterms:W3CDTF">2020-11-14T09:23:20Z</dcterms:created>
  <dcterms:modified xsi:type="dcterms:W3CDTF">2020-11-23T11:12:18Z</dcterms:modified>
</cp:coreProperties>
</file>